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319" r:id="rId5"/>
    <p:sldId id="259" r:id="rId6"/>
    <p:sldId id="277" r:id="rId7"/>
    <p:sldId id="260" r:id="rId8"/>
    <p:sldId id="261" r:id="rId9"/>
    <p:sldId id="262" r:id="rId10"/>
    <p:sldId id="264" r:id="rId11"/>
    <p:sldId id="265" r:id="rId12"/>
    <p:sldId id="267" r:id="rId13"/>
    <p:sldId id="268" r:id="rId14"/>
    <p:sldId id="269" r:id="rId15"/>
    <p:sldId id="271" r:id="rId16"/>
    <p:sldId id="278" r:id="rId17"/>
    <p:sldId id="279" r:id="rId18"/>
    <p:sldId id="280" r:id="rId19"/>
    <p:sldId id="281" r:id="rId20"/>
    <p:sldId id="282" r:id="rId21"/>
    <p:sldId id="299" r:id="rId22"/>
    <p:sldId id="300" r:id="rId23"/>
    <p:sldId id="301" r:id="rId24"/>
    <p:sldId id="302" r:id="rId25"/>
    <p:sldId id="274" r:id="rId26"/>
    <p:sldId id="320" r:id="rId27"/>
    <p:sldId id="275" r:id="rId28"/>
    <p:sldId id="323" r:id="rId29"/>
    <p:sldId id="321" r:id="rId30"/>
    <p:sldId id="303" r:id="rId31"/>
    <p:sldId id="304" r:id="rId32"/>
    <p:sldId id="317" r:id="rId33"/>
    <p:sldId id="315" r:id="rId34"/>
    <p:sldId id="306" r:id="rId35"/>
    <p:sldId id="307" r:id="rId36"/>
    <p:sldId id="308" r:id="rId37"/>
    <p:sldId id="310" r:id="rId38"/>
    <p:sldId id="312" r:id="rId39"/>
    <p:sldId id="313" r:id="rId40"/>
    <p:sldId id="318" r:id="rId41"/>
    <p:sldId id="314" r:id="rId42"/>
    <p:sldId id="324" r:id="rId43"/>
    <p:sldId id="263" r:id="rId44"/>
    <p:sldId id="272" r:id="rId45"/>
    <p:sldId id="322" r:id="rId46"/>
    <p:sldId id="270" r:id="rId47"/>
    <p:sldId id="273" r:id="rId48"/>
    <p:sldId id="276" r:id="rId49"/>
  </p:sldIdLst>
  <p:sldSz cx="9144000" cy="6858000" type="screen4x3"/>
  <p:notesSz cx="6858000" cy="9144000"/>
  <p:embeddedFontLst>
    <p:embeddedFont>
      <p:font typeface="Archivo Narrow" panose="020B0604020202020204" charset="0"/>
      <p:regular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Untitled Section" id="{3C490440-A946-444C-B09F-CEACE897578B}">
          <p14:sldIdLst>
            <p14:sldId id="256"/>
            <p14:sldId id="257"/>
            <p14:sldId id="258"/>
            <p14:sldId id="319"/>
            <p14:sldId id="259"/>
            <p14:sldId id="277"/>
            <p14:sldId id="260"/>
            <p14:sldId id="261"/>
            <p14:sldId id="262"/>
            <p14:sldId id="264"/>
            <p14:sldId id="265"/>
            <p14:sldId id="267"/>
            <p14:sldId id="268"/>
            <p14:sldId id="269"/>
            <p14:sldId id="271"/>
            <p14:sldId id="278"/>
            <p14:sldId id="279"/>
            <p14:sldId id="280"/>
            <p14:sldId id="281"/>
            <p14:sldId id="282"/>
            <p14:sldId id="299"/>
            <p14:sldId id="300"/>
            <p14:sldId id="301"/>
            <p14:sldId id="302"/>
            <p14:sldId id="274"/>
            <p14:sldId id="320"/>
            <p14:sldId id="275"/>
            <p14:sldId id="323"/>
            <p14:sldId id="321"/>
            <p14:sldId id="303"/>
            <p14:sldId id="304"/>
            <p14:sldId id="317"/>
            <p14:sldId id="315"/>
            <p14:sldId id="306"/>
            <p14:sldId id="307"/>
            <p14:sldId id="308"/>
            <p14:sldId id="310"/>
            <p14:sldId id="312"/>
            <p14:sldId id="313"/>
            <p14:sldId id="318"/>
            <p14:sldId id="314"/>
            <p14:sldId id="324"/>
            <p14:sldId id="263"/>
            <p14:sldId id="272"/>
            <p14:sldId id="322"/>
            <p14:sldId id="270"/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56"/>
  </p:normalViewPr>
  <p:slideViewPr>
    <p:cSldViewPr snapToGrid="0">
      <p:cViewPr>
        <p:scale>
          <a:sx n="100" d="100"/>
          <a:sy n="100" d="100"/>
        </p:scale>
        <p:origin x="725" y="-6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175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627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181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236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565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50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398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79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385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27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652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068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919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121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68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737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6340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832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3" name="Google Shape;13;p2"/>
          <p:cNvSpPr/>
          <p:nvPr/>
        </p:nvSpPr>
        <p:spPr>
          <a:xfrm flipH="1">
            <a:off x="18" y="67300"/>
            <a:ext cx="9143982" cy="1420254"/>
          </a:xfrm>
          <a:prstGeom prst="flowChartDocumen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18" y="0"/>
            <a:ext cx="9143982" cy="1420254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1025" y="5919900"/>
            <a:ext cx="9155100" cy="9381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25" y="5919900"/>
            <a:ext cx="35721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MISSION</a:t>
            </a:r>
            <a:endParaRPr sz="1400" b="1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 panose="02040502050405020303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 is a nurturing ground for an individual’s holistic development to make effective contribution to the society in a dynamic environment</a:t>
            </a:r>
            <a:endParaRPr sz="11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3709075" y="5919900"/>
            <a:ext cx="20307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VISION</a:t>
            </a:r>
            <a:endParaRPr sz="1400" b="1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 panose="02040502050405020303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1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6067875" y="5919900"/>
            <a:ext cx="2984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CORE   VALUES</a:t>
            </a:r>
            <a:endParaRPr sz="1400" b="1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 panose="02040502050405020303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Faith in God |  Moral Uprightness</a:t>
            </a:r>
            <a:br>
              <a:rPr lang="en-GB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Love of Fellow Beings   </a:t>
            </a:r>
            <a:br>
              <a:rPr lang="en-GB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1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Social Responsibility | Pursuit of Excellence</a:t>
            </a:r>
            <a:endParaRPr sz="11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3450" y="232167"/>
            <a:ext cx="2764676" cy="10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95" name="Google Shape;95;p11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97" name="Google Shape;97;p11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Google Shape;98;p11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2" name="Google Shape;102;p12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4" name="Google Shape;104;p12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12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4" name="Google Shape;24;p3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6" name="Google Shape;26;p3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27;p3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2" name="Google Shape;32;p4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4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4" name="Google Shape;34;p4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35;p4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2" name="Google Shape;42;p5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4" name="Google Shape;44;p5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5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0" name="Google Shape;50;p6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2" name="Google Shape;52;p6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53;p6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9" name="Google Shape;59;p7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61" name="Google Shape;61;p7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" name="Google Shape;62;p7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67" name="Google Shape;67;p8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69" name="Google Shape;69;p8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;p8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78" name="Google Shape;78;p9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80" name="Google Shape;80;p9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" name="Google Shape;81;p9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9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86" name="Google Shape;86;p10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88" name="Google Shape;88;p10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10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 panose="02040502050405020303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chivo Narrow"/>
              <a:buChar char="●"/>
              <a:defRPr sz="22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■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●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■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●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chivo Narrow"/>
              <a:buChar char="■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43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crosoft/Phi-3-mini-4k-instruc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huggingface.co/microsoft/Phi-3-mini-128k-instru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4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kv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kv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kv"/><Relationship Id="rId1" Type="http://schemas.openxmlformats.org/officeDocument/2006/relationships/video" Target="NULL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kv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kv"/><Relationship Id="rId1" Type="http://schemas.openxmlformats.org/officeDocument/2006/relationships/video" Target="NULL" TargetMode="Externa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kv"/><Relationship Id="rId1" Type="http://schemas.microsoft.com/office/2007/relationships/media" Target="../media/media13.mkv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ctrTitle"/>
          </p:nvPr>
        </p:nvSpPr>
        <p:spPr>
          <a:xfrm>
            <a:off x="311700" y="2118567"/>
            <a:ext cx="8520600" cy="1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</a:t>
            </a: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olloquium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Career Guidance Support AI system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311700" y="4419856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Soham Chatterjee (2348062)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Ritwika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Gupta (2348049)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Sayantan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Ray (2348057)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Dr.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bot gif">
            <a:hlinkClick r:id="" action="ppaction://media"/>
            <a:extLst>
              <a:ext uri="{FF2B5EF4-FFF2-40B4-BE49-F238E27FC236}">
                <a16:creationId xmlns:a16="http://schemas.microsoft.com/office/drawing/2014/main" id="{78F7B2BB-10DB-C13B-8AFA-A84A24362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128865"/>
            <a:ext cx="2479249" cy="1638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98B2C1-38D7-043B-6531-D099FFE6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591" y="77095"/>
            <a:ext cx="1041026" cy="837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615484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Explain the human machine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6" y="1761336"/>
            <a:ext cx="2625363" cy="42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855" y="3287328"/>
            <a:ext cx="1576329" cy="18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93" y="1761336"/>
            <a:ext cx="3047848" cy="106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77" y="1529192"/>
            <a:ext cx="484124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D58BE58-7187-271B-774C-F76EB02E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2" y="426137"/>
            <a:ext cx="5321935" cy="58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93" y="1882889"/>
            <a:ext cx="5163813" cy="3469293"/>
          </a:xfrm>
          <a:prstGeom prst="rect">
            <a:avLst/>
          </a:prstGeom>
          <a:noFill/>
          <a:ln w="1270" cmpd="dbl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38986" y="772998"/>
            <a:ext cx="565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Interface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2" y="2260720"/>
            <a:ext cx="8853736" cy="3536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38986" y="772998"/>
            <a:ext cx="565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Interface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5" y="1541676"/>
            <a:ext cx="4850770" cy="344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714" y="2218999"/>
            <a:ext cx="3268469" cy="25792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38986" y="772998"/>
            <a:ext cx="565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Interface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056" y="1631426"/>
            <a:ext cx="3671743" cy="481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  <a:tabLst>
                <a:tab pos="441833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Document Summary Report: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Points: Summary points extracted from the document.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Questions &amp; Answers: User queries and corresponding answers.</a:t>
            </a:r>
          </a:p>
          <a:p>
            <a:pPr marL="914400" lvl="2" algn="just">
              <a:spcBef>
                <a:spcPts val="1200"/>
              </a:spcBef>
              <a:spcAft>
                <a:spcPts val="600"/>
              </a:spcAft>
              <a:tabLst>
                <a:tab pos="441833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Chatbot Response Screen: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User's Question: The query entered by the user.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Chatbot's Answer: The response generated by the chatbot.</a:t>
            </a:r>
          </a:p>
          <a:p>
            <a:pPr marL="914400" lvl="2" algn="just">
              <a:spcBef>
                <a:spcPts val="1200"/>
              </a:spcBef>
              <a:spcAft>
                <a:spcPts val="600"/>
              </a:spcAft>
              <a:tabLst>
                <a:tab pos="441833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Language Translation Screen: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Native Text: Text input by the user in their native language.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Translated answer :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native text of the answer</a:t>
            </a:r>
          </a:p>
        </p:txBody>
      </p:sp>
      <p:sp>
        <p:nvSpPr>
          <p:cNvPr id="4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What about the expected outcomes?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53146" y="1631426"/>
            <a:ext cx="384613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algn="just">
              <a:spcBef>
                <a:spcPts val="1200"/>
              </a:spcBef>
              <a:spcAft>
                <a:spcPts val="600"/>
              </a:spcAft>
              <a:tabLst>
                <a:tab pos="441833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Interview Practice Report: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Domain: The selected domain for the interview practice.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Questions &amp; Answers: List of questions asked and user's responses.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Feedback: Automated feedback on user's performance.</a:t>
            </a:r>
          </a:p>
          <a:p>
            <a:pPr marL="914400" lvl="2" algn="just">
              <a:spcBef>
                <a:spcPts val="1200"/>
              </a:spcBef>
              <a:spcAft>
                <a:spcPts val="600"/>
              </a:spcAft>
              <a:tabLst>
                <a:tab pos="441833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Material Recommendations Report: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Domain: The domain for which materials are recommended.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Recommended Resources: List of suggested resources.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90A8BDC-D888-C535-7118-EFC321254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570319" y="1597479"/>
            <a:ext cx="8393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tabLst>
                <a:tab pos="441833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interface shown here helps the user to record audio or give prompt as text and generate responses.   </a:t>
            </a:r>
          </a:p>
        </p:txBody>
      </p:sp>
      <p:sp>
        <p:nvSpPr>
          <p:cNvPr id="4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Share interfaces and its working for each module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2" y="2260720"/>
            <a:ext cx="8853736" cy="3536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AD29570-17AB-CE96-50C4-91AB21B0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1792" y="2326370"/>
            <a:ext cx="757123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module used two types of input prompts wav file audio or text prompt. </a:t>
            </a: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text prompt is directly processes through the generative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pretrained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model.</a:t>
            </a: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audio prompt is first converted to text prompt using face book transcription model and then processed through the generative model. </a:t>
            </a:r>
          </a:p>
        </p:txBody>
      </p:sp>
      <p:sp>
        <p:nvSpPr>
          <p:cNvPr id="4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Share interfaces and its working for each module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BEA07D8-65B1-B8F1-9800-D155622D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1792" y="2326370"/>
            <a:ext cx="757123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audio transcription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/wav2vec2-large-960h-lv60-self</a:t>
            </a: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large model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fine-tuned on 960 hours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-Light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Librispeech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16kHz sampled speech audio. Model was trained with 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Self-Training objective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using the model make sure that your speech input is also sampled at 16Khz.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Models Used for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6705B24-50CC-29CC-7283-7FD8618F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1792" y="2326370"/>
            <a:ext cx="75712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generation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/Phi-3-mini-4k-instruct</a:t>
            </a: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Phi-3-Mini-4K-Instruct is a 3.8B parameters, lightweight, state-of-the-art open model trained with the Phi-3 datasets that includes both synthetic data and the filtered publicly available websites data with a focus on high-quality and reasoning dense properties. </a:t>
            </a: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belongs to the Phi-3 family with the Mini version in two variants 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4K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128K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which is the context length (in tokens) that it can support.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Models Used for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57DBF3-AD4A-7541-D4FC-20E5F5FB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520600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Please introduce your project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200"/>
              <a:buNone/>
            </a:pPr>
            <a:r>
              <a:rPr lang="en-US" dirty="0"/>
              <a:t> 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02995" y="2136338"/>
            <a:ext cx="83380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today's dynamic job market, individuals often face challenges in navigating career paths and making informed decisions regarding their professional development.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 overwhelming amount of available information makes it difficult for users to find relevant and personalized advice, leading to suboptimal career choices and job dissatisfaction.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address these challenges, we propose an intelligent, AI-driven career guidance platform that offers personalized, data-driven insights and recommendations. 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43A9F8-36F5-F68A-C7FF-2A2CC80FE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" y="1860026"/>
            <a:ext cx="415137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interface was build in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 to build interfaces using large language models.  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code uses live link for interface later we can upload the interface 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spaces to host it.</a:t>
            </a: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 is the interface launch snippet.</a:t>
            </a: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tabLst>
                <a:tab pos="441833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How was the interface made?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1808" y="1847661"/>
            <a:ext cx="4363592" cy="366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89E9DB8-B660-940A-9E48-A7797A87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: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4-08-08 at 6.26.21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700530"/>
            <a:ext cx="5511165" cy="3732530"/>
          </a:xfrm>
          <a:prstGeom prst="rect">
            <a:avLst/>
          </a:prstGeom>
        </p:spPr>
      </p:pic>
      <p:sp>
        <p:nvSpPr>
          <p:cNvPr id="5" name="Google Shape;117;p14"/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How the workflow happens?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033CD1-1053-5C38-80E0-0974DAEF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How was the workflow happens?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4-08-08 at 6.36.40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1689735"/>
            <a:ext cx="7978140" cy="3644900"/>
          </a:xfrm>
          <a:prstGeom prst="rect">
            <a:avLst/>
          </a:prstGeom>
        </p:spPr>
      </p:pic>
      <p:sp>
        <p:nvSpPr>
          <p:cNvPr id="5" name="Google Shape;117;p14"/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How does your paper reader looks like?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E22F36-4FDD-033D-F1BB-065DC700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indent="0">
              <a:buNone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Name: meta-llama/Llama-2-7b-chat-hf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LLaMA-2-7B-Chat is a conversational AI model from Meta, featuring 7 billion parameters. It's optimized for generating human-like dialogue, making it ideal for chatbots, virtual assistants, and other interactive applications.</a:t>
            </a:r>
          </a:p>
          <a:p>
            <a:pPr marL="8890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>
              <a:buNone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Model Name: sentence-transformers/all-mpnet-base-v2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all-mpnet-base-v2 is a high-performance embedding model from the Sentence-Transformers library. It produces dense, semantically rich embeddings suitable for tasks like semantic search, clustering, and text similarity.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17;p14"/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Models Used for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1754505"/>
            <a:ext cx="2980690" cy="4555490"/>
          </a:xfrm>
        </p:spPr>
        <p:txBody>
          <a:bodyPr/>
          <a:lstStyle/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interface was build in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gradio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which is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huggingface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tool to build interfaces using large language models.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code uses live link for interface later we can upload the interface in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huggingface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spaces to host it.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418330" algn="l"/>
              </a:tabLst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Here is the interface launch snippet.</a:t>
            </a:r>
            <a:endParaRPr lang="en-US" sz="1400" dirty="0"/>
          </a:p>
        </p:txBody>
      </p:sp>
      <p:sp>
        <p:nvSpPr>
          <p:cNvPr id="4" name="Google Shape;117;p14"/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How was the interface made?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6" y="721308"/>
            <a:ext cx="711724" cy="6850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pic>
        <p:nvPicPr>
          <p:cNvPr id="5" name="Picture 4" descr="Screenshot 2024-08-08 at 6.50.26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754505"/>
            <a:ext cx="5204460" cy="4119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4">
            <a:extLst>
              <a:ext uri="{FF2B5EF4-FFF2-40B4-BE49-F238E27FC236}">
                <a16:creationId xmlns:a16="http://schemas.microsoft.com/office/drawing/2014/main" id="{49608CDF-EB13-DBA3-BA1F-AAFB6DC4D14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What about the research paper recommendation?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8FF77-B42D-88DE-0E37-EA53D1753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06" y="1695068"/>
            <a:ext cx="5266983" cy="44416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2D0764-871C-B967-337D-C39294127D0F}"/>
              </a:ext>
            </a:extLst>
          </p:cNvPr>
          <p:cNvSpPr/>
          <p:nvPr/>
        </p:nvSpPr>
        <p:spPr>
          <a:xfrm>
            <a:off x="1781666" y="2564091"/>
            <a:ext cx="4958499" cy="33276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888FF5-BCFE-83F9-B0A6-08C18673AB4B}"/>
              </a:ext>
            </a:extLst>
          </p:cNvPr>
          <p:cNvCxnSpPr>
            <a:endCxn id="7" idx="3"/>
          </p:cNvCxnSpPr>
          <p:nvPr/>
        </p:nvCxnSpPr>
        <p:spPr>
          <a:xfrm flipH="1">
            <a:off x="6994689" y="2809188"/>
            <a:ext cx="1065229" cy="11066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D003C0FD-F528-AD37-537B-FF23D79F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4">
            <a:extLst>
              <a:ext uri="{FF2B5EF4-FFF2-40B4-BE49-F238E27FC236}">
                <a16:creationId xmlns:a16="http://schemas.microsoft.com/office/drawing/2014/main" id="{49608CDF-EB13-DBA3-BA1F-AAFB6DC4D14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What about the research paper recommendation?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03C0FD-F528-AD37-537B-FF23D79F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3E53D-88BE-0E06-D3D4-03E00006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852800"/>
            <a:ext cx="8629650" cy="1485900"/>
          </a:xfrm>
          <a:prstGeom prst="rect">
            <a:avLst/>
          </a:prstGeom>
        </p:spPr>
      </p:pic>
      <p:pic>
        <p:nvPicPr>
          <p:cNvPr id="9" name="Graphic 8" descr="Pin">
            <a:extLst>
              <a:ext uri="{FF2B5EF4-FFF2-40B4-BE49-F238E27FC236}">
                <a16:creationId xmlns:a16="http://schemas.microsoft.com/office/drawing/2014/main" id="{6FB75FF2-CFC2-BD12-3B21-AA459F63B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327723" flipH="1">
            <a:off x="8130617" y="2443898"/>
            <a:ext cx="605679" cy="6351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017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E7101-5869-6104-5F69-6EF3B4CEC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36"/>
          <a:stretch/>
        </p:blipFill>
        <p:spPr>
          <a:xfrm>
            <a:off x="119508" y="1589606"/>
            <a:ext cx="8904983" cy="2058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8E9E77-9B02-A116-E00E-8789867C49C6}"/>
              </a:ext>
            </a:extLst>
          </p:cNvPr>
          <p:cNvSpPr/>
          <p:nvPr/>
        </p:nvSpPr>
        <p:spPr>
          <a:xfrm>
            <a:off x="84842" y="1589606"/>
            <a:ext cx="4176073" cy="4748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501153-9C47-7928-FB14-4FB0F52225E0}"/>
              </a:ext>
            </a:extLst>
          </p:cNvPr>
          <p:cNvCxnSpPr>
            <a:cxnSpLocks/>
          </p:cNvCxnSpPr>
          <p:nvPr/>
        </p:nvCxnSpPr>
        <p:spPr>
          <a:xfrm flipH="1">
            <a:off x="4260915" y="1589606"/>
            <a:ext cx="625210" cy="192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What is the output of your multilingual bot like?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0B7765-EC54-CC15-63CF-D7CC6CAD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97" y="4503962"/>
            <a:ext cx="8756776" cy="114474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35364FD-3E51-45B5-C0FA-6BD2CF3CAB3B}"/>
              </a:ext>
            </a:extLst>
          </p:cNvPr>
          <p:cNvSpPr/>
          <p:nvPr/>
        </p:nvSpPr>
        <p:spPr>
          <a:xfrm>
            <a:off x="4472940" y="3764280"/>
            <a:ext cx="45719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9959E6-DE4E-9F2B-EEE9-A15E856A8C9D}"/>
              </a:ext>
            </a:extLst>
          </p:cNvPr>
          <p:cNvSpPr/>
          <p:nvPr/>
        </p:nvSpPr>
        <p:spPr>
          <a:xfrm>
            <a:off x="4472940" y="3972295"/>
            <a:ext cx="45719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A91877-1067-8B38-9095-01F587701A5B}"/>
              </a:ext>
            </a:extLst>
          </p:cNvPr>
          <p:cNvSpPr/>
          <p:nvPr/>
        </p:nvSpPr>
        <p:spPr>
          <a:xfrm>
            <a:off x="4472940" y="4180310"/>
            <a:ext cx="45719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F00BAE-30E2-41B3-1976-D823EB3B2B59}"/>
              </a:ext>
            </a:extLst>
          </p:cNvPr>
          <p:cNvSpPr/>
          <p:nvPr/>
        </p:nvSpPr>
        <p:spPr>
          <a:xfrm>
            <a:off x="119508" y="4392891"/>
            <a:ext cx="8859265" cy="1349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4">
            <a:extLst>
              <a:ext uri="{FF2B5EF4-FFF2-40B4-BE49-F238E27FC236}">
                <a16:creationId xmlns:a16="http://schemas.microsoft.com/office/drawing/2014/main" id="{49608CDF-EB13-DBA3-BA1F-AAFB6DC4D14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What about the interview bot?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03C0FD-F528-AD37-537B-FF23D79F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67C58BF1-C210-221A-1EE8-92DFB23B4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0" y="1854875"/>
            <a:ext cx="3298766" cy="20313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Resume Parsing: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Supported Formats: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PDF, DOCX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Tools Used: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Pdf plumber for PDF text extraction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docx2txt for DOCX text extraction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E6F2EB73-2768-66EB-169E-3989D78C3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405" y="1736445"/>
            <a:ext cx="3459638" cy="26776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Dynamic Questioning: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Text Generation Model: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Model Used: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microsoft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/Phi-3.5-mini-instruct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Framework: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Hugging Face's Transformers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Capabilities: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Generates context-specific interview questions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Follow-Up Questions: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Crafted based on user's responses to simulate realistic interview flow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905C2DF2-716E-7E6F-F293-0CDA26D2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57" y="4105367"/>
            <a:ext cx="3883843" cy="20313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Technical Aspects: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Text Generation: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Pipeline built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AutoModelForCausalLM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AutoTokenizer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Data Processing: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Regular Expressions (Regex) used for structured text extraction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66E5AC-BD7C-85A8-55AD-0562E5993FD0}"/>
              </a:ext>
            </a:extLst>
          </p:cNvPr>
          <p:cNvSpPr txBox="1"/>
          <p:nvPr/>
        </p:nvSpPr>
        <p:spPr>
          <a:xfrm>
            <a:off x="5029200" y="5178116"/>
            <a:ext cx="376129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Georgia" panose="02040502050405020303" pitchFamily="18" charset="0"/>
              </a:rPr>
              <a:t>Gradio</a:t>
            </a:r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 Interface: 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Provides a user-friendly platform for interacting with the bot</a:t>
            </a:r>
          </a:p>
        </p:txBody>
      </p:sp>
      <p:pic>
        <p:nvPicPr>
          <p:cNvPr id="21" name="Graphic 20" descr="Robot">
            <a:extLst>
              <a:ext uri="{FF2B5EF4-FFF2-40B4-BE49-F238E27FC236}">
                <a16:creationId xmlns:a16="http://schemas.microsoft.com/office/drawing/2014/main" id="{223DBB62-C237-ADD6-8B73-23B6EEB2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2971800"/>
            <a:ext cx="914400" cy="9144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563E0722-80EC-1293-EF19-35824B635410}"/>
              </a:ext>
            </a:extLst>
          </p:cNvPr>
          <p:cNvSpPr/>
          <p:nvPr/>
        </p:nvSpPr>
        <p:spPr>
          <a:xfrm>
            <a:off x="2762055" y="2328420"/>
            <a:ext cx="1809946" cy="1027521"/>
          </a:xfrm>
          <a:prstGeom prst="arc">
            <a:avLst>
              <a:gd name="adj1" fmla="val 16200000"/>
              <a:gd name="adj2" fmla="val 27172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77F1EC2-C77E-7EB4-5317-026CAD7DA270}"/>
              </a:ext>
            </a:extLst>
          </p:cNvPr>
          <p:cNvSpPr/>
          <p:nvPr/>
        </p:nvSpPr>
        <p:spPr>
          <a:xfrm flipH="1">
            <a:off x="4824168" y="2701002"/>
            <a:ext cx="1236653" cy="1027521"/>
          </a:xfrm>
          <a:prstGeom prst="arc">
            <a:avLst>
              <a:gd name="adj1" fmla="val 16200000"/>
              <a:gd name="adj2" fmla="val 27172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A42381E-73D7-27E1-BD74-429A1C256D7B}"/>
              </a:ext>
            </a:extLst>
          </p:cNvPr>
          <p:cNvSpPr/>
          <p:nvPr/>
        </p:nvSpPr>
        <p:spPr>
          <a:xfrm flipH="1">
            <a:off x="3685931" y="3544614"/>
            <a:ext cx="1236653" cy="1027521"/>
          </a:xfrm>
          <a:prstGeom prst="arc">
            <a:avLst>
              <a:gd name="adj1" fmla="val 16200000"/>
              <a:gd name="adj2" fmla="val 27172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28C4623-C40D-EFFB-2CA9-98F4F0ABF219}"/>
              </a:ext>
            </a:extLst>
          </p:cNvPr>
          <p:cNvSpPr/>
          <p:nvPr/>
        </p:nvSpPr>
        <p:spPr>
          <a:xfrm>
            <a:off x="4034671" y="3869351"/>
            <a:ext cx="1328309" cy="2342913"/>
          </a:xfrm>
          <a:prstGeom prst="arc">
            <a:avLst>
              <a:gd name="adj1" fmla="val 16200000"/>
              <a:gd name="adj2" fmla="val 27172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25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4">
            <a:extLst>
              <a:ext uri="{FF2B5EF4-FFF2-40B4-BE49-F238E27FC236}">
                <a16:creationId xmlns:a16="http://schemas.microsoft.com/office/drawing/2014/main" id="{49608CDF-EB13-DBA3-BA1F-AAFB6DC4D14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Explain the other modules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03C0FD-F528-AD37-537B-FF23D79F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8B8544-254A-DE70-AA35-A6840F6B5E6B}"/>
              </a:ext>
            </a:extLst>
          </p:cNvPr>
          <p:cNvSpPr txBox="1"/>
          <p:nvPr/>
        </p:nvSpPr>
        <p:spPr>
          <a:xfrm>
            <a:off x="437609" y="1875934"/>
            <a:ext cx="2956040" cy="224676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Course Compass : Online Course Recommender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Beautiful</a:t>
            </a:r>
            <a:r>
              <a:rPr lang="en-US" dirty="0">
                <a:solidFill>
                  <a:schemeClr val="tx1"/>
                </a:solidFill>
              </a:rPr>
              <a:t> soup for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Content based filtering algorithm to recommend similar courses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Cosine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02641-924D-0B90-6F55-4F3E81CAF73F}"/>
              </a:ext>
            </a:extLst>
          </p:cNvPr>
          <p:cNvSpPr txBox="1"/>
          <p:nvPr/>
        </p:nvSpPr>
        <p:spPr>
          <a:xfrm>
            <a:off x="5460111" y="2044005"/>
            <a:ext cx="2956040" cy="13849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Aptitude Ace: Aptitude Testing platform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Contains quiz on topics such as </a:t>
            </a:r>
            <a:r>
              <a:rPr lang="en-US" dirty="0" err="1">
                <a:solidFill>
                  <a:schemeClr val="tx1"/>
                </a:solidFill>
              </a:rPr>
              <a:t>maths</a:t>
            </a:r>
            <a:r>
              <a:rPr lang="en-US" dirty="0">
                <a:solidFill>
                  <a:schemeClr val="tx1"/>
                </a:solidFill>
              </a:rPr>
              <a:t>, probability, vocabulary, time and </a:t>
            </a:r>
            <a:r>
              <a:rPr lang="en-US" dirty="0" err="1">
                <a:solidFill>
                  <a:schemeClr val="tx1"/>
                </a:solidFill>
              </a:rPr>
              <a:t>work,etc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16799-F194-548A-3A0F-F7740C1A4B5A}"/>
              </a:ext>
            </a:extLst>
          </p:cNvPr>
          <p:cNvSpPr txBox="1"/>
          <p:nvPr/>
        </p:nvSpPr>
        <p:spPr>
          <a:xfrm>
            <a:off x="624158" y="4752938"/>
            <a:ext cx="2956040" cy="116955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Personality Test (Fun element)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 Myers Briggs indicator to categorize the inputs of users to major personality types.</a:t>
            </a:r>
          </a:p>
        </p:txBody>
      </p:sp>
      <p:pic>
        <p:nvPicPr>
          <p:cNvPr id="10" name="Graphic 9" descr="Playbook">
            <a:extLst>
              <a:ext uri="{FF2B5EF4-FFF2-40B4-BE49-F238E27FC236}">
                <a16:creationId xmlns:a16="http://schemas.microsoft.com/office/drawing/2014/main" id="{44402DDF-B916-A3B1-1830-0CA4E1F51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6784" y="3255437"/>
            <a:ext cx="1490431" cy="1490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A97E24-E3E1-6437-D6DC-F38DB55B0661}"/>
              </a:ext>
            </a:extLst>
          </p:cNvPr>
          <p:cNvSpPr txBox="1"/>
          <p:nvPr/>
        </p:nvSpPr>
        <p:spPr>
          <a:xfrm>
            <a:off x="5537261" y="4004835"/>
            <a:ext cx="2956040" cy="224676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Interview warmup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Inspired from Google </a:t>
            </a:r>
            <a:r>
              <a:rPr lang="en-US" i="1" dirty="0">
                <a:solidFill>
                  <a:schemeClr val="tx1"/>
                </a:solidFill>
              </a:rPr>
              <a:t>interview warmup.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Audio powered interview simulation 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Generic questions, critical thinking, situational questions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Time to answer also stored for analysis and dashboard.</a:t>
            </a:r>
          </a:p>
        </p:txBody>
      </p:sp>
      <p:pic>
        <p:nvPicPr>
          <p:cNvPr id="13" name="Graphic 12" descr="Compass">
            <a:extLst>
              <a:ext uri="{FF2B5EF4-FFF2-40B4-BE49-F238E27FC236}">
                <a16:creationId xmlns:a16="http://schemas.microsoft.com/office/drawing/2014/main" id="{91725C19-3B81-B82D-B85C-6AEE9F863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1418" y="1560328"/>
            <a:ext cx="869802" cy="8698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 descr="Head with gears">
            <a:extLst>
              <a:ext uri="{FF2B5EF4-FFF2-40B4-BE49-F238E27FC236}">
                <a16:creationId xmlns:a16="http://schemas.microsoft.com/office/drawing/2014/main" id="{B3103A27-EFC6-A21F-9CD0-260BA2B9A5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6820" y="4343289"/>
            <a:ext cx="914400" cy="9144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 descr="Chat RTL">
            <a:extLst>
              <a:ext uri="{FF2B5EF4-FFF2-40B4-BE49-F238E27FC236}">
                <a16:creationId xmlns:a16="http://schemas.microsoft.com/office/drawing/2014/main" id="{1BC496F1-A1CF-ACC3-3552-00D05B18F3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6101" y="3530997"/>
            <a:ext cx="914400" cy="914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 descr="Open book">
            <a:extLst>
              <a:ext uri="{FF2B5EF4-FFF2-40B4-BE49-F238E27FC236}">
                <a16:creationId xmlns:a16="http://schemas.microsoft.com/office/drawing/2014/main" id="{61EC586E-0E78-EDB6-F80A-5F9AB6504D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36101" y="1501446"/>
            <a:ext cx="914400" cy="914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104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520600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What are the objectives?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00" y="1858950"/>
            <a:ext cx="85206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Personalization: </a:t>
            </a:r>
          </a:p>
          <a:p>
            <a:pPr algn="just"/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Provide customized career guidance based on individual user profiles, preferences, and goals.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Interview Preparation: </a:t>
            </a:r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Use an AI-driven interview bot to conduct mock interviews tailored to the user’s resume and career goals. Offer feedback and grading on interview performance, if feasible, to help users improve their skills.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Multimodal Support: </a:t>
            </a:r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Implement a chatbot for both text and </a:t>
            </a:r>
            <a:r>
              <a:rPr lang="en-US" sz="1600" dirty="0">
                <a:latin typeface="Times New Roman" panose="02020603050405020304" pitchFamily="18" charset="0"/>
              </a:rPr>
              <a:t>audio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queries to provide comprehensive support and enhance user engagement.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Research Paper Recommendations: </a:t>
            </a:r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Utilize machine learning models to recommend relevant research papers based on user queries, supporting continuous learning and professional development.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B2DDA-DA1A-92AF-E9AD-360523707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HOME PAGE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2024-08-30 15-52-32">
            <a:hlinkClick r:id="" action="ppaction://media"/>
            <a:extLst>
              <a:ext uri="{FF2B5EF4-FFF2-40B4-BE49-F238E27FC236}">
                <a16:creationId xmlns:a16="http://schemas.microsoft.com/office/drawing/2014/main" id="{F6648125-F863-FC0A-3D70-8DE1254F1C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20" end="23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126" y="1526456"/>
            <a:ext cx="8756886" cy="47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08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24-08-30 19-56-38">
            <a:hlinkClick r:id="" action="ppaction://media"/>
            <a:extLst>
              <a:ext uri="{FF2B5EF4-FFF2-40B4-BE49-F238E27FC236}">
                <a16:creationId xmlns:a16="http://schemas.microsoft.com/office/drawing/2014/main" id="{7532E3CE-F0CF-35E8-5A42-E05B4E8DB2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18" end="40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26457"/>
            <a:ext cx="8756886" cy="47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4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024-08-30 20-10-18">
            <a:hlinkClick r:id="" action="ppaction://media"/>
            <a:extLst>
              <a:ext uri="{FF2B5EF4-FFF2-40B4-BE49-F238E27FC236}">
                <a16:creationId xmlns:a16="http://schemas.microsoft.com/office/drawing/2014/main" id="{17F23192-7CB5-6B8F-AB8E-2B8B53D1F9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0" end="250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9292" y="1526455"/>
            <a:ext cx="8749294" cy="47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29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ursera">
            <a:hlinkClick r:id="" action="ppaction://media"/>
            <a:extLst>
              <a:ext uri="{FF2B5EF4-FFF2-40B4-BE49-F238E27FC236}">
                <a16:creationId xmlns:a16="http://schemas.microsoft.com/office/drawing/2014/main" id="{99292680-5E70-AF0E-4B40-D40FA59099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89" end="384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26456"/>
            <a:ext cx="8756886" cy="47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91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024-08-30 20-31-13">
            <a:hlinkClick r:id="" action="ppaction://media"/>
            <a:extLst>
              <a:ext uri="{FF2B5EF4-FFF2-40B4-BE49-F238E27FC236}">
                <a16:creationId xmlns:a16="http://schemas.microsoft.com/office/drawing/2014/main" id="{AEEAEBCB-0DF9-B066-B57A-C6BB288B39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75" end="33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26456"/>
            <a:ext cx="8756886" cy="47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7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4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024-08-30 20-33-07">
            <a:hlinkClick r:id="" action="ppaction://media"/>
            <a:extLst>
              <a:ext uri="{FF2B5EF4-FFF2-40B4-BE49-F238E27FC236}">
                <a16:creationId xmlns:a16="http://schemas.microsoft.com/office/drawing/2014/main" id="{C3A19243-C634-0BDF-53A9-4F77802C0A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62" end="305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26456"/>
            <a:ext cx="8756886" cy="47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73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5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024-08-30 22-21-13">
            <a:hlinkClick r:id="" action="ppaction://media"/>
            <a:extLst>
              <a:ext uri="{FF2B5EF4-FFF2-40B4-BE49-F238E27FC236}">
                <a16:creationId xmlns:a16="http://schemas.microsoft.com/office/drawing/2014/main" id="{6018C622-7E6D-DE89-4711-3539685BEB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29" end="656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26456"/>
            <a:ext cx="8756886" cy="47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85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6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024-08-30 22-39-21">
            <a:hlinkClick r:id="" action="ppaction://media"/>
            <a:extLst>
              <a:ext uri="{FF2B5EF4-FFF2-40B4-BE49-F238E27FC236}">
                <a16:creationId xmlns:a16="http://schemas.microsoft.com/office/drawing/2014/main" id="{755C53DE-CEB7-D216-01F9-D9550FBA7F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7" end="298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26456"/>
            <a:ext cx="8756886" cy="47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3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7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024-08-30 23-04-58">
            <a:hlinkClick r:id="" action="ppaction://media"/>
            <a:extLst>
              <a:ext uri="{FF2B5EF4-FFF2-40B4-BE49-F238E27FC236}">
                <a16:creationId xmlns:a16="http://schemas.microsoft.com/office/drawing/2014/main" id="{4DBAD268-4263-DEFF-2BF5-A1BD7AC941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42" end="21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26457"/>
            <a:ext cx="8766053" cy="471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19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8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Video 2024-08-30 at 20.09.30_63af06e9">
            <a:hlinkClick r:id="" action="ppaction://media"/>
            <a:extLst>
              <a:ext uri="{FF2B5EF4-FFF2-40B4-BE49-F238E27FC236}">
                <a16:creationId xmlns:a16="http://schemas.microsoft.com/office/drawing/2014/main" id="{0B66D85B-E3A9-460C-EE01-C32788263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63321"/>
            <a:ext cx="8756886" cy="46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07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520600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What are the objectives?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00" y="1858950"/>
            <a:ext cx="8520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Multilingual Chatbot : Ask in your Lingo . 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We will build  a chatbot specific to career related queries that is capable of answering in every language. (This project scope includes 5 languages.)</a:t>
            </a:r>
            <a:endParaRPr lang="en-US" sz="16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b="1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Other Modules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We also plan to create other learning support modules such as aptitude preparation, career personality test,</a:t>
            </a:r>
            <a:r>
              <a:rPr lang="en-US" sz="1600" dirty="0">
                <a:latin typeface="Times New Roman" panose="02020603050405020304" pitchFamily="18" charset="0"/>
              </a:rPr>
              <a:t> a warmup session to interview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Coursera course recommendation system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etc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to make the website scope wiser.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B2DDA-DA1A-92AF-E9AD-360523707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58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9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B565C7-DC29-B71E-19F3-B19E2E07B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526455"/>
            <a:ext cx="8756886" cy="46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6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10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pti">
            <a:hlinkClick r:id="" action="ppaction://media"/>
            <a:extLst>
              <a:ext uri="{FF2B5EF4-FFF2-40B4-BE49-F238E27FC236}">
                <a16:creationId xmlns:a16="http://schemas.microsoft.com/office/drawing/2014/main" id="{B22F87EA-AF0D-5706-E2FA-9C707B9564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22" end="239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26456"/>
            <a:ext cx="8756886" cy="47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84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7;p14">
            <a:extLst>
              <a:ext uri="{FF2B5EF4-FFF2-40B4-BE49-F238E27FC236}">
                <a16:creationId xmlns:a16="http://schemas.microsoft.com/office/drawing/2014/main" id="{514E0795-BBF2-6F38-A35A-FF327E25EF3F}"/>
              </a:ext>
            </a:extLst>
          </p:cNvPr>
          <p:cNvSpPr txBox="1">
            <a:spLocks noGrp="1"/>
          </p:cNvSpPr>
          <p:nvPr/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DEMO SNAPSHOTS OF WEBSITE – COMPONENT 11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519ACE-90E9-F466-3660-9D17623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024-08-30 21-13-17">
            <a:hlinkClick r:id="" action="ppaction://media"/>
            <a:extLst>
              <a:ext uri="{FF2B5EF4-FFF2-40B4-BE49-F238E27FC236}">
                <a16:creationId xmlns:a16="http://schemas.microsoft.com/office/drawing/2014/main" id="{3B42ADAD-BFF5-17EA-BAAD-7A07DE280F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526457"/>
            <a:ext cx="8756886" cy="47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8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257" y="1725034"/>
            <a:ext cx="8083485" cy="4224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Soham Chatterjee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Oversee project progress, coordinate team, handle material recommendation.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 Stack Developer: Develop front-end and back-end, ensure system security and performance, integrate material recommendation, collaborate on interview bot.</a:t>
            </a:r>
          </a:p>
          <a:p>
            <a:pPr marL="342900" lvl="0" indent="-342900" algn="just">
              <a:tabLst>
                <a:tab pos="457200" algn="l"/>
              </a:tabLs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Ritwika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Dasgupta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and maintain chatbot, integrate modules, conduct code reviews, collaborate on interview bot.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AI algorithms for chatbot, ensure responsiveness, train and validate models, collaborate on interview bot.</a:t>
            </a:r>
          </a:p>
          <a:p>
            <a:pPr marL="342900" lvl="0" indent="-342900" algn="just">
              <a:tabLst>
                <a:tab pos="457200" algn="l"/>
              </a:tabLs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Sayantan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Ray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document summarizer, ensure accuracy and efficiency, integrate summarizer, collaborate on interview bot.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AI algorithms for summarizer, ensure data processing accuracy, conduct data analysis, collaborate on interview bot.</a:t>
            </a:r>
          </a:p>
        </p:txBody>
      </p:sp>
      <p:sp>
        <p:nvSpPr>
          <p:cNvPr id="4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Describe your project roles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790EFB4-4D8C-14EE-C5D3-C8185D12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2169" y="1902711"/>
            <a:ext cx="81353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document outlines a detailed architectural framework and blueprint for the COLLOQUIUM AI-driven career guidance platform.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covers comprehensive system specifications, including hardware and software requirements.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Intricate internal communications and human-machine interfaces are detailed for seamless platform operation.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constraints and system integrity are addressed to ensure a secure, scalable, and efficient platform.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platform's ability to adapt to future advancements and challenges is emphasized.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474" y="659876"/>
            <a:ext cx="5976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18474" y="659876"/>
            <a:ext cx="5976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UPCOMING TASKS</a:t>
            </a:r>
          </a:p>
        </p:txBody>
      </p:sp>
      <p:pic>
        <p:nvPicPr>
          <p:cNvPr id="4" name="Graphic 3" descr="Checklist">
            <a:extLst>
              <a:ext uri="{FF2B5EF4-FFF2-40B4-BE49-F238E27FC236}">
                <a16:creationId xmlns:a16="http://schemas.microsoft.com/office/drawing/2014/main" id="{59A39D6D-1BC0-51CF-01CE-290D17E9F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7356" y="556619"/>
            <a:ext cx="914400" cy="9144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10C907-6FB5-B347-5A5A-8BF3ACDBE12B}"/>
              </a:ext>
            </a:extLst>
          </p:cNvPr>
          <p:cNvSpPr txBox="1"/>
          <p:nvPr/>
        </p:nvSpPr>
        <p:spPr>
          <a:xfrm>
            <a:off x="1385740" y="2260930"/>
            <a:ext cx="56560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all the modules and link it to the Home Page Nav Bar sections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data stored in backend to a dashboard for user’s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interview bot is incomplete and has to be better functioned. We are trying to make the conversation over speech as well so that it properly simulates an interview.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UI of certain components better.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53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102" y="1465510"/>
            <a:ext cx="846055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 Pressman,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Engineering: A Practitioner's Approach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7th ed. New York, NY, USA: McGraw-Hill, 2010.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I. Sommerville,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Engineering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10th ed. Boston, MA, USA: Pearson, 2015.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P. Clements, F. Bachmann, L. Bass, D.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Garlan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Ivers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 Little, P. Merson, R. Nord, and J. Stafford,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Documenting Software Architectures: Views and Beyond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2nd ed. Boston, MA, USA: Addison-Wesley, 2010.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Bruegge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A. H.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Dutoit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Object-Oriented Software Engineering Using UML, Patterns, and Java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3rd ed. Boston, MA, USA: Pearson, 2010.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Symbol" panose="05050102010706020507" pitchFamily="18" charset="2"/>
                <a:ea typeface="Times New Roman" panose="02020603050405020304" pitchFamily="18" charset="0"/>
              </a:rPr>
              <a:t>·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Devlin, M. Chang, K. Lee, and K. Toutanova, "BERT: Pre-training of Deep Bidirectional Transformers for Language Understanding," in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Proc. of NAACL-HLT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Minneapolis, MN, USA, 2019, pp. 4171-4186.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T. Wolf, L. Debut, V. Sanh, J.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Chaumond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Delangue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Moi,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Cistac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Rault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Louf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Funtowicz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J. Brew, "Transformers: State-of-the-Art Natural Language Processing," in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Proc. of EMNLP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Online, 2020, pp. 38-45.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Mehta, A. &amp;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Simperl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 (2022). "AI-Assisted Career Guidance: A Systematic Review." IEEE Access, 10, 35390-35404.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Zhao, M., et al. (2021). "Research on personalized recommendation system for career planning based on knowledge graph." Journal of Physics: Conference Series, 1856(1), 012041.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Strohmeier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 &amp; Piazza, F. (2013). "Domain driven data mining in human resource management: A review of current research." Expert Systems with Applications, 40(7), 2410-2420.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Gupta, P., et al. (2018). "Resume parsing and standardization." In 2018 International Conference on Advances in Computing, Communications and Informatics (ICACCI) (pp. 1477-1483). IEEE.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Iddekinge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H., et al. (2016). "A meta-analysis of the criterion-related validity of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prehire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work experience." Personnel Psychology, 69(3), 571-598.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Westman,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Stina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et al. "Artificial Intelligence for Career Guidance--Current Requirements and Prospects for the Future." 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IAFOR Journal of Education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9.4 (2021): 43-62.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Mehraj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Tehseen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A.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Mehraj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Baba. "Scrutinizing artificial intelligence based career guidance and counselling systems: an appraisal." 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interdisciplinary research and innovations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7.1 (2019): 402-411.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Talib,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Abdelmoumen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Mohamed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Housni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Mohamed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"Utilizing M-Technologies for AI-Driven Career Guidance in Morocco: An Innovative Mobile Approach." 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Interactive Mobile Technologies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17.24 (2023).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6755" y="565608"/>
            <a:ext cx="627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7;p14"/>
          <p:cNvSpPr txBox="1">
            <a:spLocks noGrp="1"/>
          </p:cNvSpPr>
          <p:nvPr>
            <p:ph type="title"/>
          </p:nvPr>
        </p:nvSpPr>
        <p:spPr>
          <a:xfrm>
            <a:off x="311699" y="3841580"/>
            <a:ext cx="8520600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Colloquium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 If you have any questions, feel free to ask.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bot gif">
            <a:hlinkClick r:id="" action="ppaction://media"/>
            <a:extLst>
              <a:ext uri="{FF2B5EF4-FFF2-40B4-BE49-F238E27FC236}">
                <a16:creationId xmlns:a16="http://schemas.microsoft.com/office/drawing/2014/main" id="{69546040-2844-D2D6-A9BE-C3FE79B8CE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3599" y="893648"/>
            <a:ext cx="48768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520600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What are the limitations of the existing systems?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1699" y="1897312"/>
            <a:ext cx="852060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Jobscan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Uses AI to optimize resumes for Applicant Tracking Systems (ATS).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Provides insights on job descriptions and keywords.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Tailors resumes for specific roles.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CareerBuilder: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Offers a career change program with personalized mentoring.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Provides job placement assistance and career coaching.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Existing Systems: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Jobscan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Focuses solely on resume tracking and related functionalities.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CareerBuilder: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Primarily offers mentoring and job placement assistance,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with limited scope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982FB3D-5469-F0F7-5422-D46D6DE9F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520600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What are the limitations of the existing systems?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11700" y="1582154"/>
          <a:ext cx="8520600" cy="4554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7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5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Year of Implementation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AI Name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Techniques/Algorithm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Gap or Drawback</a:t>
                      </a:r>
                    </a:p>
                  </a:txBody>
                  <a:tcPr marL="45159" marR="4515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68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/>
                        <a:t>2018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Pymetrics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Neuroscience-based Games, ML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/>
                        <a:t>Limited scope of assessment, potential biases in games</a:t>
                      </a:r>
                    </a:p>
                  </a:txBody>
                  <a:tcPr marL="45159" marR="4515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68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2019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HireVue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/>
                        <a:t>Video Interview Analysis, AI, ML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Potential bias in AI algorithms, privacy concerns</a:t>
                      </a:r>
                    </a:p>
                  </a:txBody>
                  <a:tcPr marL="45159" marR="4515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68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2020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MyInterview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AI Video Analysis, NLP, ML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Limited language support, privacy and data security issues</a:t>
                      </a:r>
                    </a:p>
                  </a:txBody>
                  <a:tcPr marL="45159" marR="4515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68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2021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Talview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Behavioral Insights, AI, ML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High dependency on video quality, potential bias issues</a:t>
                      </a:r>
                    </a:p>
                  </a:txBody>
                  <a:tcPr marL="45159" marR="4515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80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2022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InterviewStream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Video Interviewing, AI Analysis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Requires strong internet connection, potential bias in evaluations</a:t>
                      </a:r>
                    </a:p>
                  </a:txBody>
                  <a:tcPr marL="45159" marR="4515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68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2023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Vervoe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Skill Assessment, AI Scoring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May not cover all skill types accurately, potential biases</a:t>
                      </a:r>
                    </a:p>
                  </a:txBody>
                  <a:tcPr marL="45159" marR="4515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80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/>
                        <a:t>             2018	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JobPal	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/>
                        <a:t>Chatbot, NLP, ML	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Limited conversation complexity, potential language support issues</a:t>
                      </a:r>
                    </a:p>
                  </a:txBody>
                  <a:tcPr marL="45159" marR="4515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293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/>
                        <a:t>             2023	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Iris.ai	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/>
                        <a:t>AI, NLP, Research Paper Recommendation	</a:t>
                      </a:r>
                    </a:p>
                  </a:txBody>
                  <a:tcPr marL="45159" marR="451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/>
                        <a:t>May struggle with niche topics, requires large data sets for accuracy</a:t>
                      </a:r>
                    </a:p>
                  </a:txBody>
                  <a:tcPr marL="45159" marR="4515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85361B6D-FFA0-A454-BEC7-FBAC5E57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520600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Then what is the uniqueness of your project?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055" y="1936208"/>
            <a:ext cx="835624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 system offers a module for document scanning and answering related questions, but it also integrates other modules, providing a more wider career support experience beyond just resumes.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mock interview practice.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for broader scope.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Grading and feed back.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and material recommendations including online courses.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4C6268-7346-095C-9B28-63AD7923A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697583"/>
            <a:ext cx="8520600" cy="6840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Explain the flow of your project.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B597E-A696-8391-43F8-4551F41C8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46" y="1430001"/>
            <a:ext cx="5448507" cy="48318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08656E8-5D73-264F-7014-CBBF866C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721308"/>
            <a:ext cx="8756886" cy="76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Elucidate on the software/hardware requirements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11699" y="1666614"/>
          <a:ext cx="8653191" cy="19075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2044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8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Characteristics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cloud based notebook running environments- Google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Colab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Kaggle,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Gradio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Huggingface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Interface Support. HTML, CSS, JS , backend PHP support savings in txt/csv formats, Python Flask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76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systems required not supported in hardware.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end users: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atleast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 GB RAM, internet connectivity.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86927" y="4435386"/>
          <a:ext cx="6806431" cy="15120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231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0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 ID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M1_FR1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Summarization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M1_FR2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Carrier Specific Chabot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M1_FR3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 Learning Support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M1_FR4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Interview Bot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M2_FR5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Recommender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18095" y="3733014"/>
            <a:ext cx="7277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8A7532-1450-7F66-DDFB-DA316497A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" y="762956"/>
            <a:ext cx="680203" cy="68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2475</Words>
  <Application>Microsoft Office PowerPoint</Application>
  <PresentationFormat>On-screen Show (4:3)</PresentationFormat>
  <Paragraphs>266</Paragraphs>
  <Slides>48</Slides>
  <Notes>44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Courier New</vt:lpstr>
      <vt:lpstr>Georgia</vt:lpstr>
      <vt:lpstr>Arial</vt:lpstr>
      <vt:lpstr>Archivo Narrow</vt:lpstr>
      <vt:lpstr>Times New Roman</vt:lpstr>
      <vt:lpstr>Wingdings</vt:lpstr>
      <vt:lpstr>Symbol</vt:lpstr>
      <vt:lpstr>Simple Light</vt:lpstr>
      <vt:lpstr>Colloquium   A Career Guidance Support AI system Web Project</vt:lpstr>
      <vt:lpstr>               Please introduce your project</vt:lpstr>
      <vt:lpstr>               What are the objectives?</vt:lpstr>
      <vt:lpstr>               What are the objectives?</vt:lpstr>
      <vt:lpstr>           What are the limitations of the existing systems?</vt:lpstr>
      <vt:lpstr>           What are the limitations of the existing systems?</vt:lpstr>
      <vt:lpstr>           Then what is the uniqueness of your project?</vt:lpstr>
      <vt:lpstr>           Explain the flow of your project.</vt:lpstr>
      <vt:lpstr>           Elucidate on the software/hardware requirements</vt:lpstr>
      <vt:lpstr>           Explain the human machine interface</vt:lpstr>
      <vt:lpstr>PowerPoint Presentation</vt:lpstr>
      <vt:lpstr>PowerPoint Presentation</vt:lpstr>
      <vt:lpstr>PowerPoint Presentation</vt:lpstr>
      <vt:lpstr>PowerPoint Presentation</vt:lpstr>
      <vt:lpstr>           What about the expected outcomes?</vt:lpstr>
      <vt:lpstr>           Share interfaces and its working for each module</vt:lpstr>
      <vt:lpstr>           Share interfaces and its working for each module</vt:lpstr>
      <vt:lpstr>           Models Used for the Chatbot</vt:lpstr>
      <vt:lpstr>           Models Used for the Chatbot</vt:lpstr>
      <vt:lpstr>           How was the interface made?</vt:lpstr>
      <vt:lpstr>Workflow : </vt:lpstr>
      <vt:lpstr>           How was the workflow happens? </vt:lpstr>
      <vt:lpstr>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Describe your project roles</vt:lpstr>
      <vt:lpstr>PowerPoint Presentation</vt:lpstr>
      <vt:lpstr>PowerPoint Presentation</vt:lpstr>
      <vt:lpstr>PowerPoint Presentation</vt:lpstr>
      <vt:lpstr>Colloquium : Thank you. If you have any questions, feel free to ask.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SOHAM CHATTERJEE</dc:creator>
  <cp:lastModifiedBy>SOHAM CHATTERJEE</cp:lastModifiedBy>
  <cp:revision>32</cp:revision>
  <dcterms:created xsi:type="dcterms:W3CDTF">2024-08-08T13:33:36Z</dcterms:created>
  <dcterms:modified xsi:type="dcterms:W3CDTF">2024-08-31T05:32:15Z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